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069977281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5069977281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5069977281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5069977281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069977281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5069977281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5069977281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5069977281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069977281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5069977281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5069977281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5069977281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069977281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5069977281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5069977281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5069977281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5069977281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5069977281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50" y="791075"/>
            <a:ext cx="454450" cy="46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8" name="Google Shape;1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13" y="537975"/>
            <a:ext cx="624925" cy="34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9" name="Google Shape;69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79" name="Google Shape;79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0" name="Google Shape;80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7" name="Google Shape;8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6" name="Google Shape;96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03" name="Google Shape;103;p17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104" name="Google Shape;10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rgbClr val="00000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24" name="Google Shape;24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" name="Google Shape;29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5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43" name="Google Shape;43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51" name="Google Shape;51;p8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52" name="Google Shape;52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57" name="Google Shape;57;p9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58" name="Google Shape;58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64" name="Google Shape;64;p10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65" name="Google Shape;65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ctrTitle"/>
          </p:nvPr>
        </p:nvSpPr>
        <p:spPr>
          <a:xfrm>
            <a:off x="729450" y="1322450"/>
            <a:ext cx="82683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chemeClr val="lt1"/>
                </a:solidFill>
              </a:rPr>
              <a:t>Chapter 6: </a:t>
            </a:r>
            <a:endParaRPr sz="4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1000"/>
              </a:spcAft>
              <a:buNone/>
            </a:pPr>
            <a:r>
              <a:rPr lang="en-GB" sz="3400">
                <a:solidFill>
                  <a:schemeClr val="lt1"/>
                </a:solidFill>
              </a:rPr>
              <a:t>Harnessing Blockchain to Solve the Problem of Data Storage</a:t>
            </a:r>
            <a:endParaRPr sz="4400">
              <a:solidFill>
                <a:schemeClr val="lt1"/>
              </a:solidFill>
            </a:endParaRPr>
          </a:p>
        </p:txBody>
      </p:sp>
      <p:sp>
        <p:nvSpPr>
          <p:cNvPr id="111" name="Google Shape;111;p18"/>
          <p:cNvSpPr txBox="1"/>
          <p:nvPr>
            <p:ph idx="1" type="subTitle"/>
          </p:nvPr>
        </p:nvSpPr>
        <p:spPr>
          <a:xfrm>
            <a:off x="729450" y="3758850"/>
            <a:ext cx="45702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2"/>
                </a:solidFill>
              </a:rPr>
              <a:t>Content</a:t>
            </a:r>
            <a:r>
              <a:rPr lang="en-GB" sz="1800">
                <a:solidFill>
                  <a:schemeClr val="lt2"/>
                </a:solidFill>
              </a:rPr>
              <a:t> created by Brown Zhang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2"/>
                </a:solidFill>
              </a:rPr>
              <a:t>Researcher @ </a:t>
            </a:r>
            <a:r>
              <a:rPr lang="en-GB" sz="1800">
                <a:solidFill>
                  <a:schemeClr val="lt2"/>
                </a:solidFill>
              </a:rPr>
              <a:t>KEN Labs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1030400" y="726325"/>
            <a:ext cx="326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Beginners Guide to Filecoin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850" y="646813"/>
            <a:ext cx="531993" cy="54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8350" y="668050"/>
            <a:ext cx="500500" cy="4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1350" y="667175"/>
            <a:ext cx="500500" cy="50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94350" y="610600"/>
            <a:ext cx="576125" cy="57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/>
        </p:nvSpPr>
        <p:spPr>
          <a:xfrm>
            <a:off x="729450" y="8614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Scalability of the Protocol</a:t>
            </a:r>
            <a:endParaRPr b="1" sz="1700">
              <a:solidFill>
                <a:srgbClr val="16161F"/>
              </a:solidFill>
              <a:highlight>
                <a:srgbClr val="F5F6F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721225" y="1976925"/>
            <a:ext cx="7081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Since protocol security and solid proofs constructions have been paramount, Filecoin laid out higher hardware requirements for block mining and storage mining.</a:t>
            </a:r>
            <a:endParaRPr sz="11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Any part of protocol where a new market may arise opens up opportunities for community participants to leverage what they can do best: </a:t>
            </a:r>
            <a:r>
              <a:rPr i="1" lang="en-GB" sz="1100">
                <a:solidFill>
                  <a:srgbClr val="1A1A1A"/>
                </a:solidFill>
              </a:rPr>
              <a:t>block mining, storage mining, retrieval mining, repair mining, as well as potentially offloading computation and other services</a:t>
            </a:r>
            <a:r>
              <a:rPr lang="en-GB" sz="1100">
                <a:solidFill>
                  <a:srgbClr val="1A1A1A"/>
                </a:solidFill>
              </a:rPr>
              <a:t>.</a:t>
            </a:r>
            <a:endParaRPr sz="11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With a strong foundation for trustless coordination in its protocol, Filecoin participants can achieve consensus around the decentralization of storage and use these evolving specialized markets to achieve future scalability.</a:t>
            </a:r>
            <a:endParaRPr sz="11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1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title"/>
          </p:nvPr>
        </p:nvSpPr>
        <p:spPr>
          <a:xfrm>
            <a:off x="729450" y="7890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Conclusion</a:t>
            </a:r>
            <a:endParaRPr sz="2600"/>
          </a:p>
        </p:txBody>
      </p:sp>
      <p:sp>
        <p:nvSpPr>
          <p:cNvPr id="180" name="Google Shape;180;p28"/>
          <p:cNvSpPr txBox="1"/>
          <p:nvPr>
            <p:ph idx="4294967295" type="body"/>
          </p:nvPr>
        </p:nvSpPr>
        <p:spPr>
          <a:xfrm>
            <a:off x="721250" y="1431750"/>
            <a:ext cx="70320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Filecoin, developed by Protocol Labs, is a blockchain-based system to democratize file storage.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Protocol Labs is grappling with technical barriers and maintaining consensus while building a scalable decentralized storage solution.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ctrTitle"/>
          </p:nvPr>
        </p:nvSpPr>
        <p:spPr>
          <a:xfrm>
            <a:off x="727950" y="2253700"/>
            <a:ext cx="7688100" cy="10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chemeClr val="lt1"/>
                </a:solidFill>
              </a:rPr>
              <a:t>Feedback is welcomed.</a:t>
            </a:r>
            <a:endParaRPr sz="3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https://github.com/kenlabs/Beginners-Guide-to-Filecoin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86" name="Google Shape;1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0360" y="1550680"/>
            <a:ext cx="689393" cy="703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1056" y="1166725"/>
            <a:ext cx="948000" cy="521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8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667050" y="3537700"/>
            <a:ext cx="5642400" cy="10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-GB" sz="2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Storage is defined as the retention of retrievable data.</a:t>
            </a:r>
            <a:endParaRPr b="1" sz="2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/>
        </p:nvSpPr>
        <p:spPr>
          <a:xfrm>
            <a:off x="730725" y="785250"/>
            <a:ext cx="3893400" cy="10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Local Storage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721225" y="1900725"/>
            <a:ext cx="38934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Trivial case: Client writes to local file system</a:t>
            </a:r>
            <a:endParaRPr sz="1100">
              <a:solidFill>
                <a:srgbClr val="1A1A1A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1A1A1A"/>
                </a:solidFill>
              </a:rPr>
              <a:t>Single point of failure </a:t>
            </a:r>
            <a:endParaRPr sz="1100">
              <a:solidFill>
                <a:srgbClr val="1A1A1A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1A1A1A"/>
                </a:solidFill>
              </a:rPr>
              <a:t>Bottleneck when other clients request data </a:t>
            </a:r>
            <a:endParaRPr sz="1100">
              <a:solidFill>
                <a:srgbClr val="1A1A1A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1A1A1A"/>
                </a:solidFill>
              </a:rPr>
              <a:t>Client is responsible for security </a:t>
            </a:r>
            <a:endParaRPr sz="1100">
              <a:solidFill>
                <a:srgbClr val="1A1A1A"/>
              </a:solidFill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6750" y="1135225"/>
            <a:ext cx="3997250" cy="277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Centralized Storage</a:t>
            </a:r>
            <a:endParaRPr b="1" sz="1700">
              <a:solidFill>
                <a:srgbClr val="16161F"/>
              </a:solidFill>
              <a:highlight>
                <a:srgbClr val="F5F6F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425" y="1453400"/>
            <a:ext cx="7039138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Decentralized Storage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388" y="1487450"/>
            <a:ext cx="6806423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/>
        </p:nvSpPr>
        <p:spPr>
          <a:xfrm>
            <a:off x="730725" y="785250"/>
            <a:ext cx="3893400" cy="10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Incentivized Decentralized Storage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721225" y="1900725"/>
            <a:ext cx="38934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There are two different goals when designing such an incentive system: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Decentralized File Storage Service for End-Users</a:t>
            </a:r>
            <a:endParaRPr b="1" sz="1100"/>
          </a:p>
          <a:p>
            <a:pPr indent="-298450" lvl="1" marL="9144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Char char="○"/>
            </a:pPr>
            <a:r>
              <a:rPr lang="en-GB" sz="1100"/>
              <a:t>Provide contracts between client and storage provider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Char char="○"/>
            </a:pPr>
            <a:r>
              <a:rPr lang="en-GB" sz="1100"/>
              <a:t>And provide payment for certain storage time intervals and SLAs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Permanent File Archive</a:t>
            </a:r>
            <a:endParaRPr b="1" sz="1100"/>
          </a:p>
          <a:p>
            <a:pPr indent="-298450" lvl="1" marL="914400" rtl="0" algn="l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SzPts val="1100"/>
              <a:buChar char="○"/>
            </a:pPr>
            <a:r>
              <a:rPr lang="en-GB" sz="1100"/>
              <a:t>Provides protocol to ensure that no file is ever forgotten</a:t>
            </a:r>
            <a:endParaRPr sz="1100">
              <a:solidFill>
                <a:srgbClr val="1A1A1A"/>
              </a:solidFill>
            </a:endParaRPr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6750" y="1436000"/>
            <a:ext cx="3997251" cy="244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6750" y="727400"/>
            <a:ext cx="3997250" cy="315062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4"/>
          <p:cNvSpPr txBox="1"/>
          <p:nvPr/>
        </p:nvSpPr>
        <p:spPr>
          <a:xfrm>
            <a:off x="730725" y="785250"/>
            <a:ext cx="5414400" cy="10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DCS triangle</a:t>
            </a:r>
            <a:endParaRPr b="1" sz="11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p24"/>
          <p:cNvSpPr txBox="1"/>
          <p:nvPr/>
        </p:nvSpPr>
        <p:spPr>
          <a:xfrm>
            <a:off x="721225" y="1900725"/>
            <a:ext cx="38934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However, blockchains, the record-keeping technology behind Bitcoin and other cryptocurrencies and tokens, face their own challenges. That's DCS triangles.</a:t>
            </a:r>
            <a:endParaRPr sz="11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The </a:t>
            </a:r>
            <a:r>
              <a:rPr b="1" lang="en-GB" sz="1100">
                <a:solidFill>
                  <a:srgbClr val="1A1A1A"/>
                </a:solidFill>
              </a:rPr>
              <a:t>DCS triangle</a:t>
            </a:r>
            <a:r>
              <a:rPr lang="en-GB" sz="1100">
                <a:solidFill>
                  <a:srgbClr val="1A1A1A"/>
                </a:solidFill>
              </a:rPr>
              <a:t>, as the picture shown on the right, describes the top tradeoffs that decentralized systems must consider, which are Decentralization, Consensus, and Scalability.</a:t>
            </a:r>
            <a:endParaRPr sz="11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The DCS theorem states that a decentralized system cannot have all three properties simultaneously.</a:t>
            </a:r>
            <a:endParaRPr sz="11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0600" y="1436000"/>
            <a:ext cx="3893400" cy="247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/>
          <p:cNvSpPr txBox="1"/>
          <p:nvPr/>
        </p:nvSpPr>
        <p:spPr>
          <a:xfrm>
            <a:off x="730725" y="785250"/>
            <a:ext cx="4655700" cy="10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Decentralization of Storage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721225" y="1900725"/>
            <a:ext cx="38934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In 2015, Protocol Labs launched IPFS, a technology that decentralizes the web by addressing information based on what it is, not where it is. Addressing using a cryptographic hash of the content makes the data unalterable, can identify duplicates across the network, and enables any host to store and provide the data. This makes decentralization more efficient.</a:t>
            </a:r>
            <a:endParaRPr sz="11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Filecoin shares many common components with IPFS including content addressing. Developers can integrate with these modular components to build in encryption and redundancy. </a:t>
            </a:r>
            <a:endParaRPr sz="11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Consensus Across Many Actors</a:t>
            </a:r>
            <a:endParaRPr b="1" sz="1700">
              <a:solidFill>
                <a:srgbClr val="16161F"/>
              </a:solidFill>
              <a:highlight>
                <a:srgbClr val="F5F6F7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8" name="Google Shape;168;p26"/>
          <p:cNvSpPr txBox="1"/>
          <p:nvPr/>
        </p:nvSpPr>
        <p:spPr>
          <a:xfrm>
            <a:off x="721225" y="1900725"/>
            <a:ext cx="70815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Filecoin incentivizes consensus about the state of what has been uniquely stored in the world, including a market for this, in a way that anyone can verify.</a:t>
            </a:r>
            <a:endParaRPr sz="11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At its core are two Proofs-of-Storage that provide a more useful alternative to Bitcoin’s Proof-of-Work: </a:t>
            </a:r>
            <a:r>
              <a:rPr b="1" lang="en-GB" sz="1100">
                <a:solidFill>
                  <a:srgbClr val="1A1A1A"/>
                </a:solidFill>
              </a:rPr>
              <a:t>PoRep</a:t>
            </a:r>
            <a:r>
              <a:rPr lang="en-GB" sz="1100">
                <a:solidFill>
                  <a:srgbClr val="1A1A1A"/>
                </a:solidFill>
              </a:rPr>
              <a:t> and </a:t>
            </a:r>
            <a:r>
              <a:rPr b="1" lang="en-GB" sz="1100">
                <a:solidFill>
                  <a:srgbClr val="1A1A1A"/>
                </a:solidFill>
              </a:rPr>
              <a:t>PoSt</a:t>
            </a:r>
            <a:r>
              <a:rPr lang="en-GB" sz="1100">
                <a:solidFill>
                  <a:srgbClr val="1A1A1A"/>
                </a:solidFill>
              </a:rPr>
              <a:t>, which we've mentioned in the  Previous video  Beginners Guide to Filecoin Chapter 5.</a:t>
            </a:r>
            <a:endParaRPr sz="11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1A1A1A"/>
                </a:solidFill>
              </a:rPr>
              <a:t>With these proofs, the Filecoin protocol creates a trustless market for storage resources, amassing them into a self-healing, robust storage network on which anyone in the world can rely and join. </a:t>
            </a:r>
            <a:endParaRPr sz="11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1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